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00B46-11E7-497A-AD5A-1748D3EA14A8}" type="datetimeFigureOut">
              <a:rPr lang="en-AU" smtClean="0"/>
              <a:t>17/05/2021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E5E29-3B83-4502-8058-FCDC87FB08D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21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92708-A1C6-4BB0-A05F-F97A35710167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4063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900A-D05C-48E7-AF02-A432B004D37B}" type="datetimeFigureOut">
              <a:rPr lang="en-AU" smtClean="0"/>
              <a:t>17/05/2021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71D0-ED89-47C1-B922-1A65EAF044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6332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900A-D05C-48E7-AF02-A432B004D37B}" type="datetimeFigureOut">
              <a:rPr lang="en-AU" smtClean="0"/>
              <a:t>17/05/2021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71D0-ED89-47C1-B922-1A65EAF044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7417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900A-D05C-48E7-AF02-A432B004D37B}" type="datetimeFigureOut">
              <a:rPr lang="en-AU" smtClean="0"/>
              <a:t>17/05/2021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71D0-ED89-47C1-B922-1A65EAF044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2590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900A-D05C-48E7-AF02-A432B004D37B}" type="datetimeFigureOut">
              <a:rPr lang="en-AU" smtClean="0"/>
              <a:t>17/05/2021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71D0-ED89-47C1-B922-1A65EAF044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0456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900A-D05C-48E7-AF02-A432B004D37B}" type="datetimeFigureOut">
              <a:rPr lang="en-AU" smtClean="0"/>
              <a:t>17/05/2021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71D0-ED89-47C1-B922-1A65EAF044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9202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900A-D05C-48E7-AF02-A432B004D37B}" type="datetimeFigureOut">
              <a:rPr lang="en-AU" smtClean="0"/>
              <a:t>17/05/2021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71D0-ED89-47C1-B922-1A65EAF044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1172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900A-D05C-48E7-AF02-A432B004D37B}" type="datetimeFigureOut">
              <a:rPr lang="en-AU" smtClean="0"/>
              <a:t>17/05/2021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71D0-ED89-47C1-B922-1A65EAF044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975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900A-D05C-48E7-AF02-A432B004D37B}" type="datetimeFigureOut">
              <a:rPr lang="en-AU" smtClean="0"/>
              <a:t>17/05/2021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71D0-ED89-47C1-B922-1A65EAF044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5121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900A-D05C-48E7-AF02-A432B004D37B}" type="datetimeFigureOut">
              <a:rPr lang="en-AU" smtClean="0"/>
              <a:t>17/05/2021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71D0-ED89-47C1-B922-1A65EAF044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4381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900A-D05C-48E7-AF02-A432B004D37B}" type="datetimeFigureOut">
              <a:rPr lang="en-AU" smtClean="0"/>
              <a:t>17/05/2021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71D0-ED89-47C1-B922-1A65EAF044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3860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900A-D05C-48E7-AF02-A432B004D37B}" type="datetimeFigureOut">
              <a:rPr lang="en-AU" smtClean="0"/>
              <a:t>17/05/2021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71D0-ED89-47C1-B922-1A65EAF044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235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900A-D05C-48E7-AF02-A432B004D37B}" type="datetimeFigureOut">
              <a:rPr lang="en-AU" smtClean="0"/>
              <a:t>17/05/2021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71D0-ED89-47C1-B922-1A65EAF044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5890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051" y="332657"/>
            <a:ext cx="11225349" cy="1095549"/>
          </a:xfrm>
        </p:spPr>
        <p:txBody>
          <a:bodyPr>
            <a:normAutofit fontScale="90000"/>
          </a:bodyPr>
          <a:lstStyle/>
          <a:p>
            <a:r>
              <a:rPr lang="en-AU" sz="4000" b="1" dirty="0" smtClean="0">
                <a:latin typeface="+mn-lt"/>
              </a:rPr>
              <a:t>Divisions of the Nervous System - Overview</a:t>
            </a:r>
            <a:br>
              <a:rPr lang="en-AU" sz="4000" b="1" dirty="0" smtClean="0">
                <a:latin typeface="+mn-lt"/>
              </a:rPr>
            </a:br>
            <a:r>
              <a:rPr lang="en-AU" sz="4000" b="1" dirty="0" smtClean="0">
                <a:latin typeface="+mn-lt"/>
              </a:rPr>
              <a:t>Peripheral Nervous System (PNS) - </a:t>
            </a:r>
            <a:r>
              <a:rPr lang="en-AU" sz="4000" b="1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Sensory</a:t>
            </a:r>
            <a:endParaRPr lang="en-AU" sz="4000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9325" y="6057163"/>
            <a:ext cx="6400800" cy="555848"/>
          </a:xfrm>
        </p:spPr>
        <p:txBody>
          <a:bodyPr>
            <a:normAutofit/>
          </a:bodyPr>
          <a:lstStyle/>
          <a:p>
            <a:r>
              <a:rPr lang="en-AU" i="1" dirty="0" smtClean="0"/>
              <a:t>Ch4 HP:  The nervous system is highly organised</a:t>
            </a:r>
            <a:endParaRPr lang="en-AU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75" y="1428206"/>
            <a:ext cx="81915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8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" y="240893"/>
            <a:ext cx="8143879" cy="5937523"/>
          </a:xfrm>
        </p:spPr>
        <p:txBody>
          <a:bodyPr/>
          <a:lstStyle/>
          <a:p>
            <a:pPr marL="0" indent="0">
              <a:buNone/>
            </a:pPr>
            <a:r>
              <a:rPr lang="en-AU" b="1" dirty="0" smtClean="0"/>
              <a:t>Sense Organs:</a:t>
            </a:r>
          </a:p>
          <a:p>
            <a:pPr lvl="1"/>
            <a:r>
              <a:rPr lang="en-AU" dirty="0" smtClean="0"/>
              <a:t>Ear:</a:t>
            </a:r>
          </a:p>
          <a:p>
            <a:pPr lvl="2"/>
            <a:r>
              <a:rPr lang="en-AU" dirty="0" smtClean="0"/>
              <a:t>Cochlea contains fluid and fine hair-like sensors that detect sound waves.  </a:t>
            </a:r>
          </a:p>
          <a:p>
            <a:pPr lvl="2"/>
            <a:r>
              <a:rPr lang="en-AU" dirty="0" smtClean="0"/>
              <a:t>Transmit signals to brain via auditory nerve</a:t>
            </a:r>
          </a:p>
          <a:p>
            <a:pPr lvl="2"/>
            <a:r>
              <a:rPr lang="en-AU" dirty="0" smtClean="0"/>
              <a:t>Vestibular system series of canals and specialised sensory cells that detect position of head – balance.</a:t>
            </a:r>
          </a:p>
          <a:p>
            <a:pPr lvl="2"/>
            <a:r>
              <a:rPr lang="en-AU" dirty="0" smtClean="0"/>
              <a:t>Signals sent to brain via vestibular nerve</a:t>
            </a:r>
          </a:p>
          <a:p>
            <a:pPr marL="914400" lvl="2" indent="0">
              <a:buNone/>
            </a:pPr>
            <a:endParaRPr lang="en-AU" dirty="0" smtClean="0"/>
          </a:p>
          <a:p>
            <a:pPr marL="914400" lvl="2" indent="0">
              <a:buNone/>
            </a:pPr>
            <a:endParaRPr lang="en-AU" dirty="0"/>
          </a:p>
          <a:p>
            <a:pPr marL="914400" lvl="2" indent="0">
              <a:buNone/>
            </a:pPr>
            <a:endParaRPr lang="en-AU" dirty="0" smtClean="0"/>
          </a:p>
          <a:p>
            <a:pPr marL="914400" lvl="2" indent="0">
              <a:buNone/>
            </a:pPr>
            <a:endParaRPr lang="en-AU" dirty="0" smtClean="0"/>
          </a:p>
          <a:p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48" y="3286376"/>
            <a:ext cx="4266458" cy="2998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air cells (on right).  image courtesy of openstax colleg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198" y="3376902"/>
            <a:ext cx="6508400" cy="288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600" y="0"/>
            <a:ext cx="3621400" cy="2200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94859" y="6453577"/>
            <a:ext cx="9701347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AU" sz="1600" i="1" dirty="0" smtClean="0"/>
              <a:t>Learning Aim: Briefly </a:t>
            </a:r>
            <a:r>
              <a:rPr lang="en-AU" sz="1600" i="1" dirty="0"/>
              <a:t>describe how the sense organs receive information and pass it via the sensory PNS to the CNS</a:t>
            </a:r>
          </a:p>
        </p:txBody>
      </p:sp>
    </p:spTree>
    <p:extLst>
      <p:ext uri="{BB962C8B-B14F-4D97-AF65-F5344CB8AC3E}">
        <p14:creationId xmlns:p14="http://schemas.microsoft.com/office/powerpoint/2010/main" val="228364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" y="215416"/>
            <a:ext cx="8307977" cy="6309209"/>
          </a:xfrm>
        </p:spPr>
        <p:txBody>
          <a:bodyPr/>
          <a:lstStyle/>
          <a:p>
            <a:pPr marL="0" indent="0">
              <a:buNone/>
            </a:pPr>
            <a:r>
              <a:rPr lang="en-AU" b="1" dirty="0" smtClean="0"/>
              <a:t>Sense Organs:</a:t>
            </a:r>
            <a:endParaRPr lang="en-AU" dirty="0" smtClean="0"/>
          </a:p>
          <a:p>
            <a:pPr marL="457200" lvl="1" indent="0">
              <a:buNone/>
            </a:pPr>
            <a:r>
              <a:rPr lang="en-AU" dirty="0" smtClean="0"/>
              <a:t>Nose (olfactory)</a:t>
            </a:r>
          </a:p>
          <a:p>
            <a:pPr lvl="1"/>
            <a:r>
              <a:rPr lang="en-AU" dirty="0" smtClean="0"/>
              <a:t>Specialised cells in nasal cavity send signals to brain via olfactory bulb and olfactory nerve.</a:t>
            </a:r>
            <a:endParaRPr lang="en-A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118" y="1785254"/>
            <a:ext cx="4475625" cy="4577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874" y="85724"/>
            <a:ext cx="3621400" cy="22002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94859" y="6453577"/>
            <a:ext cx="9701347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AU" sz="1600" i="1" dirty="0" smtClean="0"/>
              <a:t>Learning Aim: Briefly </a:t>
            </a:r>
            <a:r>
              <a:rPr lang="en-AU" sz="1600" i="1" dirty="0"/>
              <a:t>describe how the sense organs receive information and pass it via the sensory PNS to the CNS</a:t>
            </a:r>
          </a:p>
        </p:txBody>
      </p:sp>
    </p:spTree>
    <p:extLst>
      <p:ext uri="{BB962C8B-B14F-4D97-AF65-F5344CB8AC3E}">
        <p14:creationId xmlns:p14="http://schemas.microsoft.com/office/powerpoint/2010/main" val="271704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423" y="269966"/>
            <a:ext cx="8088902" cy="6588033"/>
          </a:xfrm>
        </p:spPr>
        <p:txBody>
          <a:bodyPr/>
          <a:lstStyle/>
          <a:p>
            <a:pPr marL="0" indent="0">
              <a:buNone/>
            </a:pPr>
            <a:r>
              <a:rPr lang="en-AU" b="1" dirty="0" smtClean="0"/>
              <a:t>Sense Organs:</a:t>
            </a:r>
          </a:p>
          <a:p>
            <a:pPr marL="457200" lvl="1" indent="0">
              <a:buNone/>
            </a:pPr>
            <a:r>
              <a:rPr lang="en-AU" dirty="0" smtClean="0"/>
              <a:t>Taste</a:t>
            </a:r>
          </a:p>
          <a:p>
            <a:pPr lvl="2"/>
            <a:r>
              <a:rPr lang="en-AU" dirty="0" smtClean="0"/>
              <a:t>Specialised cells within epithelium of tongue send signals via facial nerve and other fibres</a:t>
            </a:r>
          </a:p>
          <a:p>
            <a:pPr marL="457200" lvl="1" indent="0">
              <a:buNone/>
            </a:pPr>
            <a:endParaRPr lang="en-A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24" y="1851392"/>
            <a:ext cx="7904125" cy="473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249" y="76199"/>
            <a:ext cx="3621400" cy="22002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94859" y="6453577"/>
            <a:ext cx="9701347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AU" sz="1600" i="1" dirty="0" smtClean="0"/>
              <a:t>Learning Aim: Briefly </a:t>
            </a:r>
            <a:r>
              <a:rPr lang="en-AU" sz="1600" i="1" dirty="0"/>
              <a:t>describe how the sense organs receive information and pass it via the sensory PNS to the CNS</a:t>
            </a:r>
          </a:p>
        </p:txBody>
      </p:sp>
    </p:spTree>
    <p:extLst>
      <p:ext uri="{BB962C8B-B14F-4D97-AF65-F5344CB8AC3E}">
        <p14:creationId xmlns:p14="http://schemas.microsoft.com/office/powerpoint/2010/main" val="110350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674" y="332656"/>
            <a:ext cx="5843452" cy="5336624"/>
          </a:xfrm>
        </p:spPr>
        <p:txBody>
          <a:bodyPr/>
          <a:lstStyle/>
          <a:p>
            <a:pPr marL="0" indent="0">
              <a:buNone/>
            </a:pPr>
            <a:r>
              <a:rPr lang="en-AU" b="1" dirty="0" smtClean="0"/>
              <a:t>Senses and receptors</a:t>
            </a:r>
          </a:p>
          <a:p>
            <a:pPr lvl="1"/>
            <a:r>
              <a:rPr lang="en-AU" dirty="0" smtClean="0"/>
              <a:t>Touch</a:t>
            </a:r>
          </a:p>
          <a:p>
            <a:pPr lvl="2"/>
            <a:r>
              <a:rPr lang="en-AU" dirty="0" smtClean="0"/>
              <a:t>Specialised cells in the skin </a:t>
            </a:r>
          </a:p>
          <a:p>
            <a:pPr lvl="3"/>
            <a:r>
              <a:rPr lang="en-AU" dirty="0" smtClean="0"/>
              <a:t>Heat (</a:t>
            </a:r>
            <a:r>
              <a:rPr lang="en-AU" dirty="0" err="1" smtClean="0"/>
              <a:t>thermoreceptors</a:t>
            </a:r>
            <a:r>
              <a:rPr lang="en-AU" dirty="0" smtClean="0"/>
              <a:t>)</a:t>
            </a:r>
          </a:p>
          <a:p>
            <a:pPr lvl="3"/>
            <a:r>
              <a:rPr lang="en-AU" dirty="0" smtClean="0"/>
              <a:t>light pressure </a:t>
            </a:r>
          </a:p>
          <a:p>
            <a:pPr lvl="3"/>
            <a:r>
              <a:rPr lang="en-AU" dirty="0" smtClean="0"/>
              <a:t>pain</a:t>
            </a:r>
          </a:p>
          <a:p>
            <a:pPr lvl="3"/>
            <a:r>
              <a:rPr lang="en-AU" dirty="0" smtClean="0"/>
              <a:t>cold</a:t>
            </a:r>
          </a:p>
          <a:p>
            <a:pPr lvl="3"/>
            <a:r>
              <a:rPr lang="en-AU" dirty="0" smtClean="0"/>
              <a:t>strong pressure</a:t>
            </a:r>
          </a:p>
          <a:p>
            <a:pPr marL="1371600" lvl="3" indent="0">
              <a:buNone/>
            </a:pPr>
            <a:endParaRPr lang="en-AU" dirty="0" smtClean="0"/>
          </a:p>
          <a:p>
            <a:pPr lvl="2"/>
            <a:r>
              <a:rPr lang="en-AU" dirty="0" smtClean="0"/>
              <a:t>Send signals via sensory nerves to the CNS</a:t>
            </a:r>
          </a:p>
          <a:p>
            <a:pPr lvl="3"/>
            <a:endParaRPr lang="en-A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309427"/>
            <a:ext cx="3849911" cy="416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011" y="85724"/>
            <a:ext cx="3621400" cy="22002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8675" y="6469587"/>
            <a:ext cx="4754880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AU" sz="1600" i="1" dirty="0" smtClean="0"/>
              <a:t>Learning Aim: Describe the receptors involved in touch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110084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006" y="302501"/>
            <a:ext cx="5085806" cy="56494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Senses and Receptors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Proprioception</a:t>
            </a:r>
          </a:p>
          <a:p>
            <a:pPr marL="457200" lvl="1" indent="0">
              <a:buNone/>
            </a:pPr>
            <a:endParaRPr lang="en-AU" dirty="0"/>
          </a:p>
          <a:p>
            <a:pPr lvl="1"/>
            <a:r>
              <a:rPr lang="en-AU" dirty="0"/>
              <a:t>Receptors located in muscles and joints provide information about body positioning</a:t>
            </a:r>
          </a:p>
          <a:p>
            <a:pPr marL="914400" lvl="2" indent="0">
              <a:buNone/>
            </a:pPr>
            <a:endParaRPr lang="en-A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549" y="2009775"/>
            <a:ext cx="3625556" cy="4607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349" y="0"/>
            <a:ext cx="3621400" cy="22002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8674" y="6469587"/>
            <a:ext cx="5468983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AU" sz="1600" i="1" dirty="0" smtClean="0"/>
              <a:t>Learning Aim: Describe the receptors involved in proprioception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336684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966" y="337336"/>
            <a:ext cx="6017623" cy="62985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3600" b="1" dirty="0"/>
              <a:t>Types of receptors: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 err="1"/>
              <a:t>Thermoreceptors</a:t>
            </a:r>
            <a:endParaRPr lang="en-AU" dirty="0"/>
          </a:p>
          <a:p>
            <a:pPr lvl="1"/>
            <a:r>
              <a:rPr lang="en-AU" dirty="0"/>
              <a:t>Detect heat and cold</a:t>
            </a:r>
          </a:p>
          <a:p>
            <a:pPr lvl="1"/>
            <a:r>
              <a:rPr lang="en-AU" dirty="0"/>
              <a:t>Found in skin (detect surface temp)</a:t>
            </a:r>
          </a:p>
          <a:p>
            <a:pPr lvl="1"/>
            <a:r>
              <a:rPr lang="en-AU" dirty="0"/>
              <a:t>Found in hypothalamus (detect temp of blood – core temp)</a:t>
            </a:r>
          </a:p>
          <a:p>
            <a:pPr lvl="1"/>
            <a:r>
              <a:rPr lang="en-AU" dirty="0"/>
              <a:t>Information sent to CNS:</a:t>
            </a:r>
          </a:p>
          <a:p>
            <a:pPr lvl="2"/>
            <a:r>
              <a:rPr lang="en-AU" dirty="0"/>
              <a:t>Hypothalamus regulates temperature</a:t>
            </a:r>
          </a:p>
          <a:p>
            <a:pPr lvl="2"/>
            <a:r>
              <a:rPr lang="en-AU" dirty="0"/>
              <a:t>Brain: conscious perception of temperature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20" y="1933575"/>
            <a:ext cx="2828149" cy="41148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600" y="0"/>
            <a:ext cx="3621400" cy="22002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920" y="6413124"/>
            <a:ext cx="7942217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AU" sz="1600" i="1" dirty="0" smtClean="0"/>
              <a:t>Learning Aim: List different sensors in the body, where they are located and what they sense.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153414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97" y="165463"/>
            <a:ext cx="7972153" cy="6423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3600" b="1" dirty="0"/>
              <a:t>Types of receptors:</a:t>
            </a:r>
          </a:p>
          <a:p>
            <a:r>
              <a:rPr lang="en-AU" dirty="0" err="1" smtClean="0"/>
              <a:t>Osmoreceptors</a:t>
            </a:r>
            <a:endParaRPr lang="en-AU" dirty="0"/>
          </a:p>
          <a:p>
            <a:pPr lvl="1"/>
            <a:r>
              <a:rPr lang="en-AU" dirty="0"/>
              <a:t>In hypothalamus</a:t>
            </a:r>
          </a:p>
          <a:p>
            <a:pPr lvl="1"/>
            <a:r>
              <a:rPr lang="en-AU" dirty="0"/>
              <a:t>Detect osmotic pressure (related to ion concentration), monitoring water homeostasis</a:t>
            </a:r>
          </a:p>
          <a:p>
            <a:pPr lvl="1"/>
            <a:endParaRPr lang="en-AU" dirty="0"/>
          </a:p>
          <a:p>
            <a:r>
              <a:rPr lang="en-AU" dirty="0"/>
              <a:t>Chemoreceptors</a:t>
            </a:r>
          </a:p>
          <a:p>
            <a:pPr lvl="1"/>
            <a:r>
              <a:rPr lang="en-AU" dirty="0"/>
              <a:t>Different types of chemoreceptors</a:t>
            </a:r>
          </a:p>
          <a:p>
            <a:pPr lvl="1"/>
            <a:r>
              <a:rPr lang="en-AU" dirty="0"/>
              <a:t>Stimulated by particular chemicals </a:t>
            </a:r>
          </a:p>
          <a:p>
            <a:pPr lvl="1"/>
            <a:r>
              <a:rPr lang="en-AU" dirty="0"/>
              <a:t>In nose and mouth – smell and taste</a:t>
            </a:r>
          </a:p>
          <a:p>
            <a:pPr lvl="1"/>
            <a:r>
              <a:rPr lang="en-AU" dirty="0"/>
              <a:t>In blood vessels (aorta and carotids):  detect blood pH, O</a:t>
            </a:r>
            <a:r>
              <a:rPr lang="en-AU" baseline="-25000" dirty="0"/>
              <a:t>2</a:t>
            </a:r>
            <a:r>
              <a:rPr lang="en-AU" dirty="0"/>
              <a:t> and CO</a:t>
            </a:r>
            <a:r>
              <a:rPr lang="en-AU" baseline="-25000" dirty="0"/>
              <a:t>2</a:t>
            </a:r>
            <a:r>
              <a:rPr lang="en-AU" dirty="0"/>
              <a:t> concentration</a:t>
            </a:r>
            <a:r>
              <a:rPr lang="en-AU" dirty="0" smtClean="0"/>
              <a:t>.</a:t>
            </a:r>
          </a:p>
          <a:p>
            <a:r>
              <a:rPr lang="en-AU" dirty="0" smtClean="0"/>
              <a:t>Baroreceptors</a:t>
            </a:r>
          </a:p>
          <a:p>
            <a:pPr lvl="1"/>
            <a:r>
              <a:rPr lang="en-AU" dirty="0" smtClean="0"/>
              <a:t>Detect Blood Pressure</a:t>
            </a:r>
          </a:p>
          <a:p>
            <a:pPr lvl="1"/>
            <a:r>
              <a:rPr lang="en-AU" dirty="0" smtClean="0"/>
              <a:t>In carotids and aortic arch</a:t>
            </a:r>
            <a:endParaRPr lang="en-A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774" y="2135992"/>
            <a:ext cx="2435155" cy="4277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774" y="0"/>
            <a:ext cx="3621400" cy="22002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79520" y="6496936"/>
            <a:ext cx="7942217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AU" sz="1600" i="1" dirty="0" smtClean="0"/>
              <a:t>Learning Aim: List different sensors in the body, where they are located and what they sense.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16210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476673"/>
            <a:ext cx="4902926" cy="56494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3600" b="1" dirty="0"/>
              <a:t>Types of receptors:</a:t>
            </a:r>
          </a:p>
          <a:p>
            <a:r>
              <a:rPr lang="en-AU" dirty="0"/>
              <a:t>Pain receptors (</a:t>
            </a:r>
            <a:r>
              <a:rPr lang="en-AU" dirty="0" err="1"/>
              <a:t>nociceptors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In almost all organs </a:t>
            </a:r>
          </a:p>
          <a:p>
            <a:pPr lvl="2"/>
            <a:r>
              <a:rPr lang="en-AU" dirty="0"/>
              <a:t>Many in skin and mucous membranes</a:t>
            </a:r>
          </a:p>
          <a:p>
            <a:pPr lvl="2"/>
            <a:r>
              <a:rPr lang="en-AU" dirty="0"/>
              <a:t>None in brain</a:t>
            </a:r>
          </a:p>
          <a:p>
            <a:pPr marL="914400" lvl="2" indent="0">
              <a:buNone/>
            </a:pPr>
            <a:endParaRPr lang="en-AU" dirty="0"/>
          </a:p>
          <a:p>
            <a:pPr lvl="1"/>
            <a:r>
              <a:rPr lang="en-AU" dirty="0"/>
              <a:t>Stimulated by tissue damage</a:t>
            </a:r>
            <a:r>
              <a:rPr lang="en-AU" dirty="0" smtClean="0"/>
              <a:t>, or risk of tissue damage, and </a:t>
            </a:r>
            <a:r>
              <a:rPr lang="en-AU" dirty="0"/>
              <a:t>carry signals to brain.</a:t>
            </a:r>
          </a:p>
          <a:p>
            <a:pPr marL="457200" lvl="1" indent="0">
              <a:buNone/>
            </a:pPr>
            <a:endParaRPr lang="en-AU" dirty="0"/>
          </a:p>
        </p:txBody>
      </p:sp>
      <p:pic>
        <p:nvPicPr>
          <p:cNvPr id="1026" name="Picture 2" descr="133 Hammer Thumb Illustrations &amp;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970" y="2600325"/>
            <a:ext cx="4061013" cy="338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450" y="76199"/>
            <a:ext cx="3621400" cy="22002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58195" y="6306640"/>
            <a:ext cx="7942217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AU" sz="1600" i="1" dirty="0" smtClean="0"/>
              <a:t>Learning Aim: List different sensors in the body, where they are located and what they sense.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422628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020"/>
            <a:ext cx="11499909" cy="38412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589" y="365126"/>
            <a:ext cx="7285536" cy="854074"/>
          </a:xfrm>
        </p:spPr>
        <p:txBody>
          <a:bodyPr>
            <a:normAutofit fontScale="90000"/>
          </a:bodyPr>
          <a:lstStyle/>
          <a:p>
            <a:r>
              <a:rPr lang="en-AU" sz="3600" dirty="0" smtClean="0"/>
              <a:t>Some examples of how receptors work at a membrane level…</a:t>
            </a:r>
            <a:endParaRPr lang="en-AU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724" y="119062"/>
            <a:ext cx="36214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6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423" y="274638"/>
            <a:ext cx="9984377" cy="634082"/>
          </a:xfrm>
        </p:spPr>
        <p:txBody>
          <a:bodyPr>
            <a:normAutofit/>
          </a:bodyPr>
          <a:lstStyle/>
          <a:p>
            <a:r>
              <a:rPr lang="en-AU" sz="3600" b="1" dirty="0" smtClean="0">
                <a:latin typeface="+mn-lt"/>
              </a:rPr>
              <a:t>Sensory neurons</a:t>
            </a:r>
            <a:endParaRPr lang="en-AU" sz="36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423" y="1046367"/>
            <a:ext cx="5469527" cy="5811633"/>
          </a:xfrm>
        </p:spPr>
        <p:txBody>
          <a:bodyPr>
            <a:normAutofit lnSpcReduction="10000"/>
          </a:bodyPr>
          <a:lstStyle/>
          <a:p>
            <a:r>
              <a:rPr lang="en-AU" sz="2400" dirty="0"/>
              <a:t>Stimulated by sense organs/receptors</a:t>
            </a:r>
          </a:p>
          <a:p>
            <a:r>
              <a:rPr lang="en-AU" sz="2400" dirty="0"/>
              <a:t>Bundled into nerves</a:t>
            </a:r>
            <a:endParaRPr lang="en-AU" dirty="0" smtClean="0"/>
          </a:p>
          <a:p>
            <a:pPr lvl="1"/>
            <a:r>
              <a:rPr lang="en-AU" sz="2000" dirty="0"/>
              <a:t>Some nerves contain only sensory fibres</a:t>
            </a:r>
          </a:p>
          <a:p>
            <a:pPr lvl="1"/>
            <a:r>
              <a:rPr lang="en-AU" sz="2000" dirty="0"/>
              <a:t>Other (mixed) nerves contain some sensory fibres, but also motor fibres </a:t>
            </a:r>
          </a:p>
          <a:p>
            <a:r>
              <a:rPr lang="en-AU" sz="2400" dirty="0"/>
              <a:t>Carry signals to spinal cord </a:t>
            </a:r>
            <a:r>
              <a:rPr lang="en-AU" sz="2400" dirty="0" smtClean="0"/>
              <a:t>(spinal nerves) or base of brain (cranial nerves)</a:t>
            </a:r>
            <a:endParaRPr lang="en-AU" sz="2400" dirty="0"/>
          </a:p>
          <a:p>
            <a:pPr lvl="1"/>
            <a:r>
              <a:rPr lang="en-AU" sz="2000" dirty="0" smtClean="0"/>
              <a:t>Sensory neurons enter via dorsal root of spinal cord</a:t>
            </a:r>
            <a:endParaRPr lang="en-AU" sz="2000" dirty="0"/>
          </a:p>
          <a:p>
            <a:pPr lvl="1"/>
            <a:r>
              <a:rPr lang="en-AU" sz="2000" dirty="0"/>
              <a:t>Cell bodies of sensory neurons are located in dorsal root ganglion </a:t>
            </a:r>
          </a:p>
          <a:p>
            <a:pPr marL="457200" lvl="1" indent="0">
              <a:buNone/>
            </a:pPr>
            <a:endParaRPr lang="en-AU" sz="2000" dirty="0"/>
          </a:p>
          <a:p>
            <a:r>
              <a:rPr lang="en-AU" sz="2400" dirty="0"/>
              <a:t>Spinal cord relays information to brain</a:t>
            </a:r>
          </a:p>
          <a:p>
            <a:endParaRPr lang="en-AU" sz="2400" dirty="0"/>
          </a:p>
          <a:p>
            <a:r>
              <a:rPr lang="en-AU" sz="2400" dirty="0"/>
              <a:t>Information provided about body’s current state and functions</a:t>
            </a:r>
          </a:p>
          <a:p>
            <a:pPr marL="457200" lvl="1" indent="0">
              <a:buNone/>
            </a:pPr>
            <a:endParaRPr lang="en-AU" sz="2000" dirty="0"/>
          </a:p>
          <a:p>
            <a:pPr marL="457200" lvl="1" indent="0">
              <a:buNone/>
            </a:pPr>
            <a:endParaRPr lang="en-AU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91" y="822995"/>
            <a:ext cx="5158715" cy="5945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600" y="0"/>
            <a:ext cx="3621400" cy="2200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920" y="6413124"/>
            <a:ext cx="8448680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AU" sz="1600" i="1" dirty="0" smtClean="0"/>
              <a:t>Learning Aim: Describe the organisation of sensory neurons and their pathway into the spinal cord.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143682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96092" y="100696"/>
          <a:ext cx="11739154" cy="6630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9577">
                  <a:extLst>
                    <a:ext uri="{9D8B030D-6E8A-4147-A177-3AD203B41FA5}">
                      <a16:colId xmlns:a16="http://schemas.microsoft.com/office/drawing/2014/main" val="3955304084"/>
                    </a:ext>
                  </a:extLst>
                </a:gridCol>
                <a:gridCol w="5869577">
                  <a:extLst>
                    <a:ext uri="{9D8B030D-6E8A-4147-A177-3AD203B41FA5}">
                      <a16:colId xmlns:a16="http://schemas.microsoft.com/office/drawing/2014/main" val="2642575247"/>
                    </a:ext>
                  </a:extLst>
                </a:gridCol>
              </a:tblGrid>
              <a:tr h="400364">
                <a:tc>
                  <a:txBody>
                    <a:bodyPr/>
                    <a:lstStyle/>
                    <a:p>
                      <a:r>
                        <a:rPr lang="en-AU" smtClean="0"/>
                        <a:t>Date: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Huma</a:t>
                      </a:r>
                      <a:r>
                        <a:rPr lang="en-AU" baseline="0" dirty="0" smtClean="0"/>
                        <a:t>n Biology Year 12 ATAR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5727"/>
                  </a:ext>
                </a:extLst>
              </a:tr>
              <a:tr h="3244593">
                <a:tc rowSpan="2">
                  <a:txBody>
                    <a:bodyPr/>
                    <a:lstStyle/>
                    <a:p>
                      <a:r>
                        <a:rPr lang="en-AU" sz="1600" b="1" dirty="0" smtClean="0"/>
                        <a:t>Do</a:t>
                      </a:r>
                      <a:r>
                        <a:rPr lang="en-AU" sz="1600" b="1" baseline="0" dirty="0" smtClean="0"/>
                        <a:t> Now</a:t>
                      </a:r>
                    </a:p>
                    <a:p>
                      <a:endParaRPr lang="en-AU" sz="1600" b="1" i="1" baseline="0" dirty="0" smtClean="0"/>
                    </a:p>
                    <a:p>
                      <a:r>
                        <a:rPr lang="en-AU" sz="1600" b="0" baseline="0" dirty="0" smtClean="0"/>
                        <a:t>Complete the past exam question given, under test conditions (not for actual marks)</a:t>
                      </a:r>
                    </a:p>
                    <a:p>
                      <a:endParaRPr lang="en-AU" sz="1600" b="0" baseline="0" dirty="0" smtClean="0"/>
                    </a:p>
                    <a:p>
                      <a:r>
                        <a:rPr lang="en-AU" sz="1600" b="1" dirty="0" smtClean="0"/>
                        <a:t>Lesson Agenda</a:t>
                      </a:r>
                    </a:p>
                    <a:p>
                      <a:r>
                        <a:rPr lang="en-AU" sz="1600" b="0" baseline="0" dirty="0" smtClean="0"/>
                        <a:t>1: Do Now</a:t>
                      </a:r>
                    </a:p>
                    <a:p>
                      <a:r>
                        <a:rPr lang="en-AU" sz="1600" b="0" baseline="0" dirty="0" smtClean="0"/>
                        <a:t>2: Peripheral NS overview and PNS- Sensory</a:t>
                      </a:r>
                    </a:p>
                    <a:p>
                      <a:r>
                        <a:rPr lang="en-AU" sz="1600" b="0" baseline="0" dirty="0" smtClean="0"/>
                        <a:t>3: Work on Review Worksheet: PNS overview and sensory</a:t>
                      </a:r>
                      <a:endParaRPr lang="en-AU" sz="1600" b="0" i="0" baseline="0" dirty="0" smtClean="0"/>
                    </a:p>
                    <a:p>
                      <a:r>
                        <a:rPr lang="en-AU" sz="1600" b="0" i="0" baseline="0" dirty="0" smtClean="0"/>
                        <a:t>4: Lesson summary and wind-up</a:t>
                      </a:r>
                    </a:p>
                    <a:p>
                      <a:endParaRPr lang="en-AU" sz="1600" b="0" i="0" baseline="0" dirty="0" smtClean="0"/>
                    </a:p>
                    <a:p>
                      <a:r>
                        <a:rPr lang="en-AU" sz="1600" b="1" i="0" baseline="0" dirty="0" smtClean="0"/>
                        <a:t>Suggested Study</a:t>
                      </a:r>
                    </a:p>
                    <a:p>
                      <a:endParaRPr lang="en-AU" sz="1600" b="1" i="0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i="0" baseline="0" dirty="0" smtClean="0"/>
                        <a:t>Compulsory:  Complete review worksheet, mark and correct using answer key on Connect.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i="0" baseline="0" dirty="0" smtClean="0"/>
                        <a:t>Read through today’s notes and textbook section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i="0" baseline="0" dirty="0" smtClean="0"/>
                        <a:t>Write out the steps involved in transmission across the synapse.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AU" sz="1600" b="0" i="0" baseline="0" dirty="0" smtClean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i="0" baseline="0" dirty="0" smtClean="0"/>
                        <a:t>NEXT LESSON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i="0" baseline="0" dirty="0" smtClean="0"/>
                        <a:t>Past Exam Question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i="0" baseline="0" dirty="0" smtClean="0"/>
                        <a:t>PNS- Motor, Reflex Arcs</a:t>
                      </a:r>
                      <a:endParaRPr lang="en-AU" sz="1600" b="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b="1" dirty="0" smtClean="0"/>
                        <a:t>Learning</a:t>
                      </a:r>
                      <a:r>
                        <a:rPr lang="en-AU" sz="1600" b="1" baseline="0" dirty="0" smtClean="0"/>
                        <a:t> Aims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List the main parts of the Nervous System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Describe how the PNS nerves connect with the CNS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Describe the function of the PNS-Sensory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Briefly describe how the sense organs receive information and pass it via the sensory PNS to the CNS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Describe the receptors involved in touch and proprioception.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List different sensors in the body, where they are located, and what they sense.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Describe the organisation of sensory neurons and their pathway into the spinal cord.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0" baseline="0" dirty="0" smtClean="0"/>
                        <a:t>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AU" sz="1600" b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345155"/>
                  </a:ext>
                </a:extLst>
              </a:tr>
              <a:tr h="2968657">
                <a:tc vMerge="1">
                  <a:txBody>
                    <a:bodyPr/>
                    <a:lstStyle/>
                    <a:p>
                      <a:endParaRPr lang="en-AU" b="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b="1" dirty="0" smtClean="0"/>
                        <a:t>Key Vocabulary</a:t>
                      </a:r>
                    </a:p>
                    <a:p>
                      <a:r>
                        <a:rPr lang="en-AU" sz="1600" b="0" dirty="0" smtClean="0"/>
                        <a:t>Peripheral Nervous System</a:t>
                      </a:r>
                      <a:r>
                        <a:rPr lang="en-AU" sz="1600" b="0" baseline="0" dirty="0" smtClean="0"/>
                        <a:t> (PNS)</a:t>
                      </a:r>
                    </a:p>
                    <a:p>
                      <a:r>
                        <a:rPr lang="en-AU" sz="1600" b="0" baseline="0" dirty="0" smtClean="0"/>
                        <a:t>Central Nervous System (CNS)</a:t>
                      </a:r>
                      <a:br>
                        <a:rPr lang="en-AU" sz="1600" b="0" baseline="0" dirty="0" smtClean="0"/>
                      </a:br>
                      <a:r>
                        <a:rPr lang="en-AU" sz="1600" b="0" baseline="0" dirty="0" smtClean="0"/>
                        <a:t>Sensory</a:t>
                      </a:r>
                    </a:p>
                    <a:p>
                      <a:r>
                        <a:rPr lang="en-AU" sz="1600" b="0" baseline="0" dirty="0" smtClean="0"/>
                        <a:t>Receptors </a:t>
                      </a:r>
                    </a:p>
                    <a:p>
                      <a:r>
                        <a:rPr lang="en-AU" sz="1600" b="0" baseline="0" dirty="0" smtClean="0"/>
                        <a:t>Proprioception</a:t>
                      </a:r>
                    </a:p>
                    <a:p>
                      <a:r>
                        <a:rPr lang="en-AU" sz="1600" b="0" baseline="0" dirty="0" smtClean="0"/>
                        <a:t>Dorsal</a:t>
                      </a:r>
                    </a:p>
                    <a:p>
                      <a:r>
                        <a:rPr lang="en-AU" sz="1600" b="0" baseline="0" dirty="0" smtClean="0"/>
                        <a:t>Ventral</a:t>
                      </a:r>
                    </a:p>
                    <a:p>
                      <a:r>
                        <a:rPr lang="en-AU" sz="1600" b="0" baseline="0" dirty="0" smtClean="0"/>
                        <a:t>Ganglion</a:t>
                      </a:r>
                      <a:endParaRPr lang="en-AU" sz="1600" b="0" dirty="0" smtClean="0"/>
                    </a:p>
                    <a:p>
                      <a:endParaRPr lang="en-AU" sz="1600" b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13574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874" y="3821243"/>
            <a:ext cx="2917372" cy="290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2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995363"/>
            <a:ext cx="6011703" cy="515288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6423" y="274638"/>
            <a:ext cx="9984377" cy="634082"/>
          </a:xfrm>
        </p:spPr>
        <p:txBody>
          <a:bodyPr>
            <a:normAutofit/>
          </a:bodyPr>
          <a:lstStyle/>
          <a:p>
            <a:r>
              <a:rPr lang="en-AU" sz="3600" b="1" dirty="0" smtClean="0">
                <a:latin typeface="+mn-lt"/>
              </a:rPr>
              <a:t>Sensory neurons</a:t>
            </a:r>
            <a:endParaRPr lang="en-AU" sz="3600" b="1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600" y="0"/>
            <a:ext cx="3621400" cy="22002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1920" y="6413124"/>
            <a:ext cx="8448680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AU" sz="1600" i="1" dirty="0" smtClean="0"/>
              <a:t>Learning Aim: Describe the organisation of sensory neurons and their pathway into the spinal cord.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426602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091" y="274638"/>
            <a:ext cx="9914709" cy="634082"/>
          </a:xfrm>
        </p:spPr>
        <p:txBody>
          <a:bodyPr>
            <a:normAutofit fontScale="90000"/>
          </a:bodyPr>
          <a:lstStyle/>
          <a:p>
            <a:r>
              <a:rPr lang="en-AU" b="1" dirty="0" smtClean="0"/>
              <a:t>Overview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75" y="1124745"/>
            <a:ext cx="8624218" cy="5001419"/>
          </a:xfrm>
        </p:spPr>
        <p:txBody>
          <a:bodyPr>
            <a:normAutofit/>
          </a:bodyPr>
          <a:lstStyle/>
          <a:p>
            <a:r>
              <a:rPr lang="en-AU" dirty="0"/>
              <a:t>Nervous </a:t>
            </a:r>
            <a:r>
              <a:rPr lang="en-AU" dirty="0" smtClean="0"/>
              <a:t>system consists of the brain</a:t>
            </a:r>
            <a:r>
              <a:rPr lang="en-AU" dirty="0"/>
              <a:t>, spinal </a:t>
            </a:r>
            <a:r>
              <a:rPr lang="en-AU" dirty="0" smtClean="0"/>
              <a:t>cord, and </a:t>
            </a:r>
            <a:r>
              <a:rPr lang="en-AU" dirty="0"/>
              <a:t>all nerves</a:t>
            </a:r>
            <a:r>
              <a:rPr lang="en-AU" dirty="0" smtClean="0"/>
              <a:t>.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 smtClean="0"/>
              <a:t>Peripheral </a:t>
            </a:r>
            <a:r>
              <a:rPr lang="en-AU" dirty="0"/>
              <a:t>Nervous System (PNS) </a:t>
            </a:r>
            <a:r>
              <a:rPr lang="en-AU" dirty="0" smtClean="0"/>
              <a:t>– </a:t>
            </a:r>
            <a:r>
              <a:rPr lang="en-AU" sz="2000" dirty="0" smtClean="0"/>
              <a:t>we will focus on this now</a:t>
            </a:r>
            <a:endParaRPr lang="en-AU" sz="2000" dirty="0"/>
          </a:p>
          <a:p>
            <a:pPr lvl="1"/>
            <a:r>
              <a:rPr lang="en-AU" dirty="0"/>
              <a:t>S</a:t>
            </a:r>
            <a:r>
              <a:rPr lang="en-AU" dirty="0" smtClean="0"/>
              <a:t>ensory </a:t>
            </a:r>
            <a:r>
              <a:rPr lang="en-AU" dirty="0"/>
              <a:t>and motor neurons, bundled into nerves</a:t>
            </a:r>
          </a:p>
          <a:p>
            <a:pPr lvl="1"/>
            <a:r>
              <a:rPr lang="en-AU" dirty="0"/>
              <a:t>Take information to and from CNS</a:t>
            </a:r>
          </a:p>
          <a:p>
            <a:pPr lvl="1"/>
            <a:r>
              <a:rPr lang="en-AU" dirty="0"/>
              <a:t>Clusters of nerve cell bodies (</a:t>
            </a:r>
            <a:r>
              <a:rPr lang="en-AU" i="1" dirty="0"/>
              <a:t>ganglia)</a:t>
            </a:r>
            <a:r>
              <a:rPr lang="en-AU" dirty="0"/>
              <a:t>, outside of CNS</a:t>
            </a:r>
          </a:p>
          <a:p>
            <a:pPr marL="457200" lvl="1" indent="0">
              <a:buNone/>
            </a:pPr>
            <a:endParaRPr lang="en-AU" dirty="0" smtClean="0"/>
          </a:p>
          <a:p>
            <a:r>
              <a:rPr lang="en-AU" dirty="0"/>
              <a:t>Central Nervous System (CNS ) </a:t>
            </a:r>
            <a:r>
              <a:rPr lang="en-AU" dirty="0" smtClean="0"/>
              <a:t>– </a:t>
            </a:r>
            <a:r>
              <a:rPr lang="en-AU" sz="2000" dirty="0" smtClean="0"/>
              <a:t>we will focus on this after PNS</a:t>
            </a:r>
            <a:r>
              <a:rPr lang="en-AU" dirty="0" smtClean="0"/>
              <a:t> </a:t>
            </a:r>
            <a:endParaRPr lang="en-AU" dirty="0"/>
          </a:p>
          <a:p>
            <a:pPr lvl="1"/>
            <a:r>
              <a:rPr lang="en-AU" dirty="0"/>
              <a:t>brain and spinal cord</a:t>
            </a:r>
          </a:p>
          <a:p>
            <a:pPr marL="457200" lvl="1" indent="0">
              <a:buNone/>
            </a:pPr>
            <a:r>
              <a:rPr lang="en-AU" dirty="0"/>
              <a:t>	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843" y="2687762"/>
            <a:ext cx="2748063" cy="3795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993" y="410125"/>
            <a:ext cx="3160638" cy="19203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07546" y="6468406"/>
            <a:ext cx="4871590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AU" sz="1600" i="1" dirty="0" smtClean="0"/>
              <a:t>Learning Aim: List </a:t>
            </a:r>
            <a:r>
              <a:rPr lang="en-AU" sz="1600" i="1" dirty="0"/>
              <a:t>the main parts of the Nervous System </a:t>
            </a:r>
          </a:p>
        </p:txBody>
      </p:sp>
    </p:spTree>
    <p:extLst>
      <p:ext uri="{BB962C8B-B14F-4D97-AF65-F5344CB8AC3E}">
        <p14:creationId xmlns:p14="http://schemas.microsoft.com/office/powerpoint/2010/main" val="353968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72" y="257220"/>
            <a:ext cx="5425439" cy="651500"/>
          </a:xfrm>
        </p:spPr>
        <p:txBody>
          <a:bodyPr>
            <a:normAutofit/>
          </a:bodyPr>
          <a:lstStyle/>
          <a:p>
            <a:r>
              <a:rPr lang="en-AU" sz="3600" b="1" dirty="0" smtClean="0">
                <a:latin typeface="+mn-lt"/>
              </a:rPr>
              <a:t>Nerves</a:t>
            </a:r>
            <a:endParaRPr lang="en-AU" sz="36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172" y="908720"/>
            <a:ext cx="6052458" cy="5616624"/>
          </a:xfrm>
        </p:spPr>
        <p:txBody>
          <a:bodyPr>
            <a:normAutofit/>
          </a:bodyPr>
          <a:lstStyle/>
          <a:p>
            <a:r>
              <a:rPr lang="en-AU" sz="2400" dirty="0"/>
              <a:t>Bundles of neurons</a:t>
            </a:r>
          </a:p>
          <a:p>
            <a:r>
              <a:rPr lang="en-AU" sz="2400" dirty="0"/>
              <a:t>Can contain both sensory and motor neurons (mixed nerves)</a:t>
            </a:r>
          </a:p>
          <a:p>
            <a:r>
              <a:rPr lang="en-AU" sz="2400" dirty="0"/>
              <a:t>Connect to brain /spinal cord</a:t>
            </a:r>
          </a:p>
          <a:p>
            <a:r>
              <a:rPr lang="en-AU" sz="2400" dirty="0"/>
              <a:t>Transmit signals to and from CNS</a:t>
            </a:r>
          </a:p>
          <a:p>
            <a:r>
              <a:rPr lang="en-AU" sz="2400" dirty="0"/>
              <a:t>Cranial Nerves (attached a base of brain):</a:t>
            </a:r>
          </a:p>
          <a:p>
            <a:pPr lvl="1"/>
            <a:r>
              <a:rPr lang="en-AU" sz="2000" dirty="0"/>
              <a:t>12 cranial nerves</a:t>
            </a:r>
          </a:p>
          <a:p>
            <a:pPr lvl="1"/>
            <a:r>
              <a:rPr lang="en-AU" sz="2000" dirty="0"/>
              <a:t>Some mixed nerves, others only sensory or only </a:t>
            </a:r>
            <a:r>
              <a:rPr lang="en-AU" sz="2000" dirty="0" smtClean="0"/>
              <a:t>motor</a:t>
            </a:r>
          </a:p>
          <a:p>
            <a:pPr lvl="1"/>
            <a:r>
              <a:rPr lang="en-AU" sz="2000" dirty="0" smtClean="0"/>
              <a:t>Feed directly into brain base</a:t>
            </a:r>
            <a:endParaRPr lang="en-AU" sz="2000" dirty="0"/>
          </a:p>
          <a:p>
            <a:r>
              <a:rPr lang="en-AU" sz="2400" dirty="0"/>
              <a:t>Spinal Nerves (attach along spinal cord)</a:t>
            </a:r>
          </a:p>
          <a:p>
            <a:pPr lvl="1"/>
            <a:r>
              <a:rPr lang="en-AU" sz="2000" dirty="0"/>
              <a:t>31 pairs of spinal nerves</a:t>
            </a:r>
          </a:p>
          <a:p>
            <a:pPr lvl="1"/>
            <a:r>
              <a:rPr lang="en-AU" sz="2000" dirty="0"/>
              <a:t>All mixed nerves</a:t>
            </a:r>
          </a:p>
          <a:p>
            <a:pPr lvl="1"/>
            <a:r>
              <a:rPr lang="en-AU" sz="2000" dirty="0"/>
              <a:t>Attach to spinal cord by 2 roots</a:t>
            </a:r>
          </a:p>
          <a:p>
            <a:pPr marL="457200" lvl="1" indent="0">
              <a:buNone/>
            </a:pPr>
            <a:endParaRPr lang="en-AU" sz="2000" dirty="0"/>
          </a:p>
          <a:p>
            <a:pPr marL="457200" lvl="1" indent="0">
              <a:buNone/>
            </a:pPr>
            <a:endParaRPr lang="en-AU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896" y="3075675"/>
            <a:ext cx="2653617" cy="3764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377" y="257220"/>
            <a:ext cx="4220940" cy="2818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4172" y="6356067"/>
            <a:ext cx="5281382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AU" sz="1600" i="1" dirty="0" smtClean="0"/>
              <a:t>Learning Aim: Describe how PNS nerves connect with the CNS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21813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162609"/>
            <a:ext cx="9888583" cy="634082"/>
          </a:xfrm>
        </p:spPr>
        <p:txBody>
          <a:bodyPr>
            <a:normAutofit/>
          </a:bodyPr>
          <a:lstStyle/>
          <a:p>
            <a:r>
              <a:rPr lang="en-AU" sz="3600" b="1" dirty="0" smtClean="0">
                <a:latin typeface="+mn-lt"/>
              </a:rPr>
              <a:t>Spinal Nerve connection to Spinal Cord</a:t>
            </a:r>
            <a:endParaRPr lang="en-AU" sz="3600" b="1" dirty="0">
              <a:latin typeface="+mn-lt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17" y="1105989"/>
            <a:ext cx="4523093" cy="5264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057" y="1105989"/>
            <a:ext cx="4807903" cy="543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2881" y="6409177"/>
            <a:ext cx="5281382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AU" sz="1600" i="1" dirty="0" smtClean="0"/>
              <a:t>Learning Aim: Describe how PNS nerves connect with the CNS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124820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796691"/>
            <a:ext cx="7807082" cy="4413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2217" y="162609"/>
            <a:ext cx="9888583" cy="634082"/>
          </a:xfrm>
        </p:spPr>
        <p:txBody>
          <a:bodyPr>
            <a:normAutofit/>
          </a:bodyPr>
          <a:lstStyle/>
          <a:p>
            <a:r>
              <a:rPr lang="en-AU" sz="3600" b="1" dirty="0" smtClean="0">
                <a:latin typeface="+mn-lt"/>
              </a:rPr>
              <a:t>Spinal Nerve connection to Spinal Cord</a:t>
            </a:r>
            <a:endParaRPr lang="en-AU" sz="3600" b="1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224" y="285749"/>
            <a:ext cx="3621400" cy="2200275"/>
          </a:xfrm>
          <a:prstGeom prst="rect">
            <a:avLst/>
          </a:prstGeom>
        </p:spPr>
      </p:pic>
      <p:pic>
        <p:nvPicPr>
          <p:cNvPr id="10" name="Picture 2" descr="Image result for sensory division of nervous sys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474" y="3540666"/>
            <a:ext cx="5010150" cy="297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4172" y="6356067"/>
            <a:ext cx="5281382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AU" sz="1600" i="1" dirty="0" smtClean="0"/>
              <a:t>Learning Aim: Describe how PNS nerves connect with the CNS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66175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8343" y="404665"/>
            <a:ext cx="11469188" cy="657781"/>
          </a:xfrm>
        </p:spPr>
        <p:txBody>
          <a:bodyPr>
            <a:normAutofit/>
          </a:bodyPr>
          <a:lstStyle/>
          <a:p>
            <a:r>
              <a:rPr lang="en-AU" sz="3600" dirty="0" smtClean="0"/>
              <a:t>Peripheral Nervous </a:t>
            </a:r>
            <a:r>
              <a:rPr lang="en-AU" sz="3600" dirty="0"/>
              <a:t>System: Sensory (Afferent) Division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66" y="1225753"/>
            <a:ext cx="4565661" cy="407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769325" y="5778489"/>
            <a:ext cx="6400800" cy="555848"/>
          </a:xfrm>
        </p:spPr>
        <p:txBody>
          <a:bodyPr>
            <a:normAutofit/>
          </a:bodyPr>
          <a:lstStyle/>
          <a:p>
            <a:r>
              <a:rPr lang="en-AU" i="1" dirty="0" smtClean="0"/>
              <a:t>Ch4 HP:  The nervous system is highly organised</a:t>
            </a:r>
            <a:endParaRPr lang="en-AU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736" y="1463878"/>
            <a:ext cx="5821079" cy="353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3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274638"/>
            <a:ext cx="8168640" cy="490066"/>
          </a:xfrm>
        </p:spPr>
        <p:txBody>
          <a:bodyPr>
            <a:noAutofit/>
          </a:bodyPr>
          <a:lstStyle/>
          <a:p>
            <a:r>
              <a:rPr lang="en-AU" sz="3600" b="1" dirty="0" smtClean="0">
                <a:latin typeface="+mn-lt"/>
              </a:rPr>
              <a:t>Senses and Receptors (PNS-Sensory)</a:t>
            </a:r>
            <a:endParaRPr lang="en-AU" sz="36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503" y="2211978"/>
            <a:ext cx="6061165" cy="383177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AU" sz="2400" dirty="0"/>
              <a:t>Body receives signals at receptors/sensors.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457200" indent="-457200">
              <a:buAutoNum type="arabicPeriod" startAt="2"/>
            </a:pPr>
            <a:r>
              <a:rPr lang="en-AU" sz="2400" dirty="0"/>
              <a:t>Stimulated receptors send signals to sensory neurons.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457200" indent="-457200">
              <a:buAutoNum type="arabicPeriod" startAt="3"/>
            </a:pPr>
            <a:r>
              <a:rPr lang="en-AU" sz="2400" dirty="0"/>
              <a:t>Signals are passed to the CNS to be integrated and </a:t>
            </a:r>
            <a:r>
              <a:rPr lang="en-AU" sz="2400" dirty="0" smtClean="0"/>
              <a:t>acted upon</a:t>
            </a:r>
            <a:r>
              <a:rPr lang="en-AU" sz="2400" dirty="0"/>
              <a:t>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581" y="1933303"/>
            <a:ext cx="3970400" cy="4264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299" y="1030"/>
            <a:ext cx="3180299" cy="19322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4172" y="6356067"/>
            <a:ext cx="4749505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AU" sz="1600" i="1" dirty="0" smtClean="0"/>
              <a:t>Learning Aim: Describe the function of the PNS Sensory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83411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091" y="476673"/>
            <a:ext cx="9914709" cy="5649491"/>
          </a:xfrm>
        </p:spPr>
        <p:txBody>
          <a:bodyPr/>
          <a:lstStyle/>
          <a:p>
            <a:pPr marL="0" indent="0">
              <a:buNone/>
            </a:pPr>
            <a:r>
              <a:rPr lang="en-AU" b="1" dirty="0" smtClean="0"/>
              <a:t>Sense organs (PNS-Sensory):</a:t>
            </a:r>
          </a:p>
          <a:p>
            <a:pPr lvl="1"/>
            <a:r>
              <a:rPr lang="en-AU" dirty="0" smtClean="0"/>
              <a:t>Eye: </a:t>
            </a:r>
          </a:p>
          <a:p>
            <a:pPr lvl="2"/>
            <a:r>
              <a:rPr lang="en-AU" dirty="0" smtClean="0"/>
              <a:t>Rod and cone cells in retina stimulated by light</a:t>
            </a:r>
          </a:p>
          <a:p>
            <a:pPr lvl="2"/>
            <a:r>
              <a:rPr lang="en-AU" dirty="0" smtClean="0"/>
              <a:t>Transmit signals via optic nerve to brain</a:t>
            </a:r>
          </a:p>
          <a:p>
            <a:pPr marL="457200" lvl="1" indent="0">
              <a:buNone/>
            </a:pPr>
            <a:endParaRPr lang="en-AU" dirty="0" smtClean="0"/>
          </a:p>
          <a:p>
            <a:pPr marL="457200" lvl="1" indent="0">
              <a:buNone/>
            </a:pPr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2252792"/>
            <a:ext cx="8075033" cy="409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100" y="52517"/>
            <a:ext cx="3621400" cy="22002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394859" y="6453577"/>
            <a:ext cx="9701347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AU" sz="1600" i="1" dirty="0" smtClean="0"/>
              <a:t>Learning Aim: Briefly </a:t>
            </a:r>
            <a:r>
              <a:rPr lang="en-AU" sz="1600" i="1" dirty="0"/>
              <a:t>describe how the sense organs receive information and pass it via the sensory PNS to the CNS</a:t>
            </a:r>
          </a:p>
        </p:txBody>
      </p:sp>
    </p:spTree>
    <p:extLst>
      <p:ext uri="{BB962C8B-B14F-4D97-AF65-F5344CB8AC3E}">
        <p14:creationId xmlns:p14="http://schemas.microsoft.com/office/powerpoint/2010/main" val="113586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90A2E1D-DAD8-488F-8AB9-E465D68805B9}"/>
</file>

<file path=customXml/itemProps2.xml><?xml version="1.0" encoding="utf-8"?>
<ds:datastoreItem xmlns:ds="http://schemas.openxmlformats.org/officeDocument/2006/customXml" ds:itemID="{F81AC1F5-CA1E-4049-B373-442D23352687}"/>
</file>

<file path=customXml/itemProps3.xml><?xml version="1.0" encoding="utf-8"?>
<ds:datastoreItem xmlns:ds="http://schemas.openxmlformats.org/officeDocument/2006/customXml" ds:itemID="{504C2BE4-6954-4000-AFEE-C35473EB1262}"/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1082</Words>
  <Application>Microsoft Office PowerPoint</Application>
  <PresentationFormat>Widescreen</PresentationFormat>
  <Paragraphs>170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Divisions of the Nervous System - Overview Peripheral Nervous System (PNS) - Sensory</vt:lpstr>
      <vt:lpstr>PowerPoint Presentation</vt:lpstr>
      <vt:lpstr>Overview</vt:lpstr>
      <vt:lpstr>Nerves</vt:lpstr>
      <vt:lpstr>Spinal Nerve connection to Spinal Cord</vt:lpstr>
      <vt:lpstr>Spinal Nerve connection to Spinal Cord</vt:lpstr>
      <vt:lpstr>Peripheral Nervous System: Sensory (Afferent) Division</vt:lpstr>
      <vt:lpstr>Senses and Receptors (PNS-Sensory)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examples of how receptors work at a membrane level…</vt:lpstr>
      <vt:lpstr>Sensory neurons</vt:lpstr>
      <vt:lpstr>Sensory neurons</vt:lpstr>
    </vt:vector>
  </TitlesOfParts>
  <Company>Department of Education Western Australia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Divisions of the Nervous System: Peripheral Nervous System (PNS) - Sensory</dc:title>
  <dc:creator>BYRNE Robin [Belmont City College]</dc:creator>
  <cp:lastModifiedBy>BYRNE Robin [Belmont City College]</cp:lastModifiedBy>
  <cp:revision>5</cp:revision>
  <dcterms:created xsi:type="dcterms:W3CDTF">2021-03-08T00:41:53Z</dcterms:created>
  <dcterms:modified xsi:type="dcterms:W3CDTF">2021-05-17T09:01:54Z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</Properties>
</file>